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3" r:id="rId11"/>
    <p:sldId id="412" r:id="rId12"/>
    <p:sldId id="41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 autoAdjust="0"/>
    <p:restoredTop sz="98505" autoAdjust="0"/>
  </p:normalViewPr>
  <p:slideViewPr>
    <p:cSldViewPr snapToGrid="0" snapToObjects="1">
      <p:cViewPr varScale="1">
        <p:scale>
          <a:sx n="112" d="100"/>
          <a:sy n="112" d="100"/>
        </p:scale>
        <p:origin x="13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8515-3D86-1D41-BD44-E0D3DE036E92}" type="datetimeFigureOut">
              <a:rPr lang="en-US" smtClean="0"/>
              <a:t>12/5/2017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4B18-6C9D-6E4C-B246-8B18804759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1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F148-54BD-4349-BD10-B7333EAF03AE}" type="datetimeFigureOut">
              <a:rPr lang="en-US" smtClean="0"/>
              <a:t>12/5/2017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56C4-39FD-8B41-B9B2-4F1740095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1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17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85" y="710473"/>
            <a:ext cx="8636713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510528"/>
            <a:ext cx="1524000" cy="32918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dirty="0" smtClean="0"/>
              <a:t>Σελ. </a:t>
            </a:r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63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36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1052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3367" y="6510528"/>
            <a:ext cx="329166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smtClean="0"/>
              <a:t>Μάθημα </a:t>
            </a:r>
            <a:r>
              <a:rPr lang="en-US" dirty="0" smtClean="0"/>
              <a:t>4</a:t>
            </a:r>
            <a:r>
              <a:rPr lang="el-GR" dirty="0" smtClean="0"/>
              <a:t>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dropbox.com/s/7b8qvx5ouz0v76m/FETutorials.zip?dl=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85800" y="450799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6398" y="403408"/>
            <a:ext cx="5997602" cy="1837764"/>
          </a:xfrm>
        </p:spPr>
        <p:txBody>
          <a:bodyPr/>
          <a:lstStyle/>
          <a:p>
            <a:r>
              <a:rPr lang="en-US" sz="3600" dirty="0" smtClean="0"/>
              <a:t>Biomechanics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243" y="4509581"/>
            <a:ext cx="5700620" cy="15034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7</a:t>
            </a:r>
            <a:r>
              <a:rPr lang="el-GR" baseline="30000" dirty="0" smtClean="0"/>
              <a:t>ο</a:t>
            </a:r>
            <a:r>
              <a:rPr lang="el-GR" dirty="0" smtClean="0"/>
              <a:t> εξάμηνο</a:t>
            </a:r>
          </a:p>
          <a:p>
            <a:r>
              <a:rPr lang="el-GR" dirty="0" smtClean="0"/>
              <a:t>Σχολή Μηχανολόγων Μηχανικών ΕΜΠ</a:t>
            </a:r>
          </a:p>
          <a:p>
            <a:r>
              <a:rPr lang="el-GR" sz="1900" dirty="0" smtClean="0"/>
              <a:t>Διδάσκων:</a:t>
            </a:r>
            <a:endParaRPr lang="el-GR" sz="1900" dirty="0"/>
          </a:p>
          <a:p>
            <a:r>
              <a:rPr lang="en-US" sz="1900" dirty="0" smtClean="0"/>
              <a:t>Michael </a:t>
            </a:r>
            <a:r>
              <a:rPr lang="en-US" sz="1900" dirty="0" err="1" smtClean="0"/>
              <a:t>Neidlin</a:t>
            </a:r>
            <a:endParaRPr lang="el-GR" sz="19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9675" y="6035045"/>
            <a:ext cx="13445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i="1" dirty="0"/>
              <a:t>Fritz Kahn (1888 – 1968)</a:t>
            </a:r>
            <a:endParaRPr lang="en-US" sz="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32243" y="3682151"/>
            <a:ext cx="443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FE Analysis Practical Course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46398" y="2243094"/>
            <a:ext cx="5997602" cy="8486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24150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35" t="7103" r="5159" b="1274"/>
          <a:stretch/>
        </p:blipFill>
        <p:spPr>
          <a:xfrm>
            <a:off x="165926" y="621274"/>
            <a:ext cx="2648315" cy="539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mesh independence?</a:t>
            </a:r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2049" y="2494387"/>
            <a:ext cx="6528571" cy="38810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2370" y="837488"/>
            <a:ext cx="97513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your simulation works out you have to ensure that the results are </a:t>
            </a:r>
            <a:r>
              <a:rPr lang="en-US" b="1" dirty="0" smtClean="0"/>
              <a:t>mesh independent</a:t>
            </a:r>
            <a:r>
              <a:rPr lang="en-US" dirty="0" smtClean="0"/>
              <a:t>!</a:t>
            </a:r>
          </a:p>
          <a:p>
            <a:r>
              <a:rPr lang="en-US" dirty="0" smtClean="0"/>
              <a:t>Rerun the simulation finer meshes (e.g. decrease and increase the max. element size by of 2)</a:t>
            </a:r>
          </a:p>
          <a:p>
            <a:r>
              <a:rPr lang="en-US" dirty="0" smtClean="0"/>
              <a:t>and evaluate your results (e.g. max neck stress) for the different meshes.</a:t>
            </a:r>
          </a:p>
          <a:p>
            <a:r>
              <a:rPr lang="en-US" dirty="0" smtClean="0"/>
              <a:t>When the results are not changing, this means that you have a mesh independent result!</a:t>
            </a:r>
          </a:p>
          <a:p>
            <a:r>
              <a:rPr lang="en-US" dirty="0" smtClean="0"/>
              <a:t>Then you can continue with the study.</a:t>
            </a:r>
          </a:p>
          <a:p>
            <a:r>
              <a:rPr lang="en-US" dirty="0" smtClean="0"/>
              <a:t>If the explanation as too short, do research online!</a:t>
            </a:r>
          </a:p>
          <a:p>
            <a:endParaRPr lang="en-US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6507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for advanced users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Boundary condition of Nodal Force is very simple. One way to improve it would be to separate a section of the </a:t>
            </a:r>
            <a:r>
              <a:rPr lang="en-US" sz="1600" dirty="0" err="1" smtClean="0"/>
              <a:t>stl</a:t>
            </a:r>
            <a:r>
              <a:rPr lang="en-US" sz="1600" dirty="0" smtClean="0"/>
              <a:t> that experiences the load from the acetabulum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Material anisotropy was not considered.</a:t>
            </a:r>
          </a:p>
          <a:p>
            <a:pPr marL="0" indent="0">
              <a:buNone/>
            </a:pPr>
            <a:r>
              <a:rPr lang="en-US" sz="1600" dirty="0" smtClean="0"/>
              <a:t>There are </a:t>
            </a:r>
            <a:r>
              <a:rPr lang="en-US" sz="1600" dirty="0" err="1" smtClean="0"/>
              <a:t>orthtropic</a:t>
            </a:r>
            <a:r>
              <a:rPr lang="en-US" sz="1600" dirty="0" smtClean="0"/>
              <a:t>/</a:t>
            </a:r>
            <a:r>
              <a:rPr lang="en-US" sz="1600" dirty="0" err="1" smtClean="0"/>
              <a:t>transeverse</a:t>
            </a:r>
            <a:r>
              <a:rPr lang="en-US" sz="1600" dirty="0" smtClean="0"/>
              <a:t> isotropic (however</a:t>
            </a:r>
          </a:p>
          <a:p>
            <a:pPr marL="0" indent="0">
              <a:buNone/>
            </a:pPr>
            <a:r>
              <a:rPr lang="en-US" sz="1600" dirty="0" smtClean="0"/>
              <a:t>ELASTIC not </a:t>
            </a:r>
            <a:r>
              <a:rPr lang="en-US" sz="1600" dirty="0" err="1" smtClean="0"/>
              <a:t>hyperelastic</a:t>
            </a:r>
            <a:r>
              <a:rPr lang="en-US" sz="1600" dirty="0" smtClean="0"/>
              <a:t>) models in </a:t>
            </a:r>
            <a:r>
              <a:rPr lang="en-US" sz="1600" dirty="0" err="1" smtClean="0"/>
              <a:t>Ansys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However there is also a possibility to include an anisotropic </a:t>
            </a:r>
            <a:r>
              <a:rPr lang="en-US" sz="1600" dirty="0" err="1" smtClean="0"/>
              <a:t>hyperelastic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function through a user defined script in </a:t>
            </a:r>
            <a:r>
              <a:rPr lang="en-US" sz="1600" dirty="0" err="1" smtClean="0"/>
              <a:t>Ansys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From page 12-22. </a:t>
            </a:r>
          </a:p>
          <a:p>
            <a:pPr marL="0" indent="0">
              <a:buNone/>
            </a:pPr>
            <a:r>
              <a:rPr lang="en-US" sz="1600" dirty="0" smtClean="0"/>
              <a:t>However no fitting is possible through </a:t>
            </a:r>
            <a:r>
              <a:rPr lang="en-US" sz="1600" dirty="0" err="1" smtClean="0"/>
              <a:t>Ansys</a:t>
            </a:r>
            <a:r>
              <a:rPr lang="en-US" sz="1600" dirty="0" smtClean="0"/>
              <a:t> so you would need your material parameters a priori. I WOULD RECOMMEND DOING THIS </a:t>
            </a:r>
            <a:r>
              <a:rPr lang="en-US" sz="1600" dirty="0" smtClean="0">
                <a:sym typeface="Wingdings" panose="05000000000000000000" pitchFamily="2" charset="2"/>
              </a:rPr>
              <a:t>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Modeling everything as a shell of continuous thickness is big simplification!</a:t>
            </a:r>
          </a:p>
          <a:p>
            <a:pPr marL="0" indent="0">
              <a:buNone/>
            </a:pPr>
            <a:r>
              <a:rPr lang="en-US" sz="1600" dirty="0" smtClean="0"/>
              <a:t>You could try to apply several thicknesses by splitting the model or </a:t>
            </a:r>
          </a:p>
          <a:p>
            <a:pPr marL="0" indent="0">
              <a:buNone/>
            </a:pPr>
            <a:r>
              <a:rPr lang="en-US" sz="1600" dirty="0" smtClean="0"/>
              <a:t>combine two materials (</a:t>
            </a:r>
            <a:r>
              <a:rPr lang="en-US" sz="1600" dirty="0" err="1" smtClean="0"/>
              <a:t>compacta</a:t>
            </a:r>
            <a:r>
              <a:rPr lang="en-US" sz="1600" dirty="0" smtClean="0"/>
              <a:t> and </a:t>
            </a:r>
            <a:r>
              <a:rPr lang="en-US" sz="1600" dirty="0" err="1" smtClean="0"/>
              <a:t>spongiosa</a:t>
            </a:r>
            <a:r>
              <a:rPr lang="en-US" sz="1600" dirty="0" smtClean="0"/>
              <a:t>) or other things....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If you have questions about other approaches, do not hesitate contacting me.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675" y="2896460"/>
            <a:ext cx="2914650" cy="504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798" y="995425"/>
            <a:ext cx="2034364" cy="161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39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report?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After the FEA study please submit a short written report (about 2-5 pages) on methods, results and discussion.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You can do this in groups of 2-5 people if you wish.</a:t>
            </a:r>
          </a:p>
          <a:p>
            <a:pPr marL="0" indent="0">
              <a:buNone/>
            </a:pPr>
            <a:r>
              <a:rPr lang="en-US" sz="2000" dirty="0" smtClean="0"/>
              <a:t>There is no </a:t>
            </a:r>
            <a:r>
              <a:rPr lang="en-US" sz="2000" b="1" dirty="0" smtClean="0"/>
              <a:t>need</a:t>
            </a:r>
            <a:r>
              <a:rPr lang="en-US" sz="2000" dirty="0" smtClean="0"/>
              <a:t> in being exhaustive, however I am especially interested to see some </a:t>
            </a:r>
            <a:r>
              <a:rPr lang="en-US" sz="2000" b="1" dirty="0" smtClean="0"/>
              <a:t>critical thoughts </a:t>
            </a:r>
            <a:r>
              <a:rPr lang="en-US" sz="2000" dirty="0" smtClean="0"/>
              <a:t>on the short project that you did.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What can we generally get out of the results?</a:t>
            </a:r>
          </a:p>
          <a:p>
            <a:pPr marL="0" indent="0">
              <a:buNone/>
            </a:pPr>
            <a:r>
              <a:rPr lang="en-US" sz="2000" b="1" dirty="0" smtClean="0"/>
              <a:t>What were the limitations? What would you improve if you had a lot of time? How do you think these kind of analyses could help. And so on, be creative.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The deadline is 9.01.2018!  </a:t>
            </a:r>
            <a:endParaRPr lang="de-DE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5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course structure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61" y="734810"/>
            <a:ext cx="1575014" cy="2128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061" y="2897092"/>
            <a:ext cx="1950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 data provided</a:t>
            </a:r>
            <a:endParaRPr lang="de-DE" dirty="0"/>
          </a:p>
        </p:txBody>
      </p:sp>
      <p:grpSp>
        <p:nvGrpSpPr>
          <p:cNvPr id="20" name="Group 19"/>
          <p:cNvGrpSpPr/>
          <p:nvPr/>
        </p:nvGrpSpPr>
        <p:grpSpPr>
          <a:xfrm>
            <a:off x="2292836" y="925310"/>
            <a:ext cx="3076641" cy="2294947"/>
            <a:chOff x="2292836" y="925310"/>
            <a:chExt cx="3076641" cy="22949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700" y="925310"/>
              <a:ext cx="1292777" cy="1602717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>
              <a:off x="2481262" y="1470353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92836" y="1841828"/>
              <a:ext cx="16722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Segmentation/</a:t>
              </a:r>
            </a:p>
            <a:p>
              <a:r>
                <a:rPr lang="en-US" dirty="0" smtClean="0"/>
                <a:t>smoothing</a:t>
              </a:r>
              <a:endParaRPr lang="de-D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13593" y="2573926"/>
              <a:ext cx="13558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STL model </a:t>
              </a:r>
            </a:p>
            <a:p>
              <a:r>
                <a:rPr lang="en-US" dirty="0" smtClean="0"/>
                <a:t>of femur</a:t>
              </a:r>
              <a:endParaRPr lang="de-DE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700712" y="825436"/>
            <a:ext cx="31854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Material models (in vitro tests</a:t>
            </a:r>
          </a:p>
          <a:p>
            <a:r>
              <a:rPr lang="en-US" dirty="0" smtClean="0"/>
              <a:t>from literature)</a:t>
            </a:r>
          </a:p>
          <a:p>
            <a:endParaRPr lang="en-US" dirty="0"/>
          </a:p>
          <a:p>
            <a:r>
              <a:rPr lang="en-US" dirty="0" smtClean="0"/>
              <a:t>Loading conditions (Forces</a:t>
            </a:r>
          </a:p>
          <a:p>
            <a:r>
              <a:rPr lang="en-US" dirty="0" smtClean="0"/>
              <a:t>acting on the femur head)</a:t>
            </a:r>
          </a:p>
          <a:p>
            <a:endParaRPr lang="en-US" dirty="0"/>
          </a:p>
          <a:p>
            <a:r>
              <a:rPr lang="en-US" dirty="0" smtClean="0"/>
              <a:t>P: 70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180 kg</a:t>
            </a:r>
          </a:p>
          <a:p>
            <a:r>
              <a:rPr lang="en-US" dirty="0" smtClean="0"/>
              <a:t>Standing and jumping</a:t>
            </a:r>
            <a:endParaRPr lang="de-DE" dirty="0"/>
          </a:p>
        </p:txBody>
      </p:sp>
      <p:grpSp>
        <p:nvGrpSpPr>
          <p:cNvPr id="22" name="Group 21"/>
          <p:cNvGrpSpPr/>
          <p:nvPr/>
        </p:nvGrpSpPr>
        <p:grpSpPr>
          <a:xfrm>
            <a:off x="396661" y="4316210"/>
            <a:ext cx="4835610" cy="1602717"/>
            <a:chOff x="396661" y="4316210"/>
            <a:chExt cx="4835610" cy="160271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661" y="4316210"/>
              <a:ext cx="1292777" cy="1602717"/>
            </a:xfrm>
            <a:prstGeom prst="rect">
              <a:avLst/>
            </a:prstGeom>
          </p:spPr>
        </p:pic>
        <p:sp>
          <p:nvSpPr>
            <p:cNvPr id="15" name="Right Arrow 14"/>
            <p:cNvSpPr/>
            <p:nvPr/>
          </p:nvSpPr>
          <p:spPr>
            <a:xfrm>
              <a:off x="2481262" y="4832678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92836" y="5207656"/>
              <a:ext cx="1518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FEA analysis</a:t>
              </a:r>
            </a:p>
            <a:p>
              <a:r>
                <a:rPr lang="en-US" dirty="0" smtClean="0"/>
                <a:t>in PC lab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3905" y="4558622"/>
              <a:ext cx="1018366" cy="101836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369477" y="4653658"/>
            <a:ext cx="2701061" cy="923330"/>
            <a:chOff x="5369477" y="4653658"/>
            <a:chExt cx="2701061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6667590" y="4653658"/>
              <a:ext cx="14029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Short report</a:t>
              </a:r>
            </a:p>
            <a:p>
              <a:r>
                <a:rPr lang="en-US" dirty="0" smtClean="0"/>
                <a:t>with results</a:t>
              </a:r>
            </a:p>
            <a:p>
              <a:r>
                <a:rPr lang="en-US" dirty="0" smtClean="0"/>
                <a:t>(in groups)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369477" y="4836181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01101" y="4067300"/>
            <a:ext cx="1735926" cy="2171700"/>
            <a:chOff x="2229163" y="1200150"/>
            <a:chExt cx="1735926" cy="2171700"/>
          </a:xfrm>
        </p:grpSpPr>
        <p:sp>
          <p:nvSpPr>
            <p:cNvPr id="25" name="Rectangle 24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46718" y="271825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Homework IV</a:t>
              </a:r>
              <a:endParaRPr lang="de-DE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154582" y="4046781"/>
            <a:ext cx="3166183" cy="2171700"/>
            <a:chOff x="2229163" y="1200150"/>
            <a:chExt cx="1735926" cy="2171700"/>
          </a:xfrm>
        </p:grpSpPr>
        <p:sp>
          <p:nvSpPr>
            <p:cNvPr id="28" name="Rectangle 27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46718" y="2718255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05926" y="4131544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are here now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75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Exact information on basic computation scenario</a:t>
            </a:r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651" y="2228794"/>
            <a:ext cx="3472697" cy="2503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164" y="2309908"/>
            <a:ext cx="1800225" cy="657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3286" y="751466"/>
            <a:ext cx="86443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Scenario is: Force acting on femur head for person between 70-180 kg (standing</a:t>
            </a:r>
          </a:p>
          <a:p>
            <a:r>
              <a:rPr lang="en-US" dirty="0" smtClean="0"/>
              <a:t>and landing during jump)</a:t>
            </a:r>
          </a:p>
          <a:p>
            <a:r>
              <a:rPr lang="en-US" dirty="0" smtClean="0"/>
              <a:t>Lower part of femur is fixed. Shell meshing with 4mm thickness is applied.</a:t>
            </a:r>
          </a:p>
          <a:p>
            <a:r>
              <a:rPr lang="en-US" dirty="0" smtClean="0"/>
              <a:t>We want to compute the maximum </a:t>
            </a:r>
            <a:r>
              <a:rPr lang="en-US" b="1" dirty="0" smtClean="0"/>
              <a:t>von </a:t>
            </a:r>
            <a:r>
              <a:rPr lang="en-US" b="1" dirty="0" err="1"/>
              <a:t>M</a:t>
            </a:r>
            <a:r>
              <a:rPr lang="en-US" b="1" dirty="0" err="1" smtClean="0"/>
              <a:t>ises</a:t>
            </a:r>
            <a:r>
              <a:rPr lang="en-US" b="1" dirty="0" smtClean="0"/>
              <a:t> stress </a:t>
            </a:r>
            <a:r>
              <a:rPr lang="en-US" dirty="0" smtClean="0"/>
              <a:t>at the femur neck depending</a:t>
            </a:r>
          </a:p>
          <a:p>
            <a:r>
              <a:rPr lang="en-US" dirty="0" smtClean="0"/>
              <a:t>on weight for the two conditions. </a:t>
            </a:r>
            <a:endParaRPr lang="de-DE" dirty="0"/>
          </a:p>
        </p:txBody>
      </p:sp>
      <p:sp>
        <p:nvSpPr>
          <p:cNvPr id="8" name="Oval 7"/>
          <p:cNvSpPr/>
          <p:nvPr/>
        </p:nvSpPr>
        <p:spPr>
          <a:xfrm>
            <a:off x="4327519" y="2862407"/>
            <a:ext cx="987965" cy="9477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3292672" y="235970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Femur neck</a:t>
            </a:r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35" y="3631959"/>
            <a:ext cx="2682454" cy="199303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724614" y="2862407"/>
            <a:ext cx="25638" cy="2354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750452" y="5216913"/>
            <a:ext cx="22271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66475" y="532737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136560" y="385499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stress</a:t>
            </a:r>
            <a:endParaRPr lang="de-DE" dirty="0"/>
          </a:p>
        </p:txBody>
      </p:sp>
      <p:sp>
        <p:nvSpPr>
          <p:cNvPr id="20" name="Freeform 19"/>
          <p:cNvSpPr/>
          <p:nvPr/>
        </p:nvSpPr>
        <p:spPr>
          <a:xfrm>
            <a:off x="6793907" y="2820112"/>
            <a:ext cx="1999715" cy="1751888"/>
          </a:xfrm>
          <a:custGeom>
            <a:avLst/>
            <a:gdLst>
              <a:gd name="connsiteX0" fmla="*/ 0 w 1999715"/>
              <a:gd name="connsiteY0" fmla="*/ 1751888 h 1751888"/>
              <a:gd name="connsiteX1" fmla="*/ 1589517 w 1999715"/>
              <a:gd name="connsiteY1" fmla="*/ 1093862 h 1751888"/>
              <a:gd name="connsiteX2" fmla="*/ 1999715 w 1999715"/>
              <a:gd name="connsiteY2" fmla="*/ 0 h 17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9715" h="1751888">
                <a:moveTo>
                  <a:pt x="0" y="1751888"/>
                </a:moveTo>
                <a:cubicBezTo>
                  <a:pt x="628115" y="1568865"/>
                  <a:pt x="1256231" y="1385843"/>
                  <a:pt x="1589517" y="1093862"/>
                </a:cubicBezTo>
                <a:cubicBezTo>
                  <a:pt x="1922803" y="801881"/>
                  <a:pt x="1961259" y="400940"/>
                  <a:pt x="199971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6682631" y="2112866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Result: </a:t>
            </a:r>
            <a:r>
              <a:rPr lang="en-US" dirty="0" err="1" smtClean="0"/>
              <a:t>smth</a:t>
            </a:r>
            <a:r>
              <a:rPr lang="en-US" dirty="0" smtClean="0"/>
              <a:t> like this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577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information and material parameters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 not want to find your “own” data, here is the input: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14" y="1571624"/>
            <a:ext cx="1724025" cy="1857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550" y="3652365"/>
            <a:ext cx="442941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be needed for material fitting,</a:t>
            </a:r>
          </a:p>
          <a:p>
            <a:r>
              <a:rPr lang="en-US" dirty="0" smtClean="0"/>
              <a:t>you will learn how to do later on</a:t>
            </a:r>
          </a:p>
          <a:p>
            <a:endParaRPr lang="en-US" dirty="0"/>
          </a:p>
          <a:p>
            <a:r>
              <a:rPr lang="en-US" dirty="0" smtClean="0"/>
              <a:t>Bone as </a:t>
            </a:r>
            <a:r>
              <a:rPr lang="en-US" b="1" dirty="0" err="1" smtClean="0"/>
              <a:t>hyperelastic</a:t>
            </a:r>
            <a:r>
              <a:rPr lang="en-US" b="1" dirty="0" smtClean="0"/>
              <a:t> isotropic </a:t>
            </a:r>
            <a:r>
              <a:rPr lang="en-US" b="1" dirty="0" smtClean="0"/>
              <a:t>material</a:t>
            </a:r>
          </a:p>
          <a:p>
            <a:endParaRPr lang="en-US" b="1" dirty="0"/>
          </a:p>
          <a:p>
            <a:r>
              <a:rPr lang="en-US" b="1" dirty="0" smtClean="0"/>
              <a:t>Density of 1900 kg/m</a:t>
            </a:r>
            <a:r>
              <a:rPr lang="en-US" b="1" baseline="30000" dirty="0" smtClean="0"/>
              <a:t>3</a:t>
            </a:r>
            <a:endParaRPr lang="de-DE" b="1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683552" y="1580170"/>
            <a:ext cx="36984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Standing results in joint force</a:t>
            </a:r>
          </a:p>
          <a:p>
            <a:r>
              <a:rPr lang="en-US" b="1" dirty="0" smtClean="0"/>
              <a:t>of 2.4*</a:t>
            </a:r>
            <a:r>
              <a:rPr lang="en-US" b="1" dirty="0" err="1" smtClean="0"/>
              <a:t>BodyWeight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Jumping results in joint force of</a:t>
            </a:r>
          </a:p>
          <a:p>
            <a:r>
              <a:rPr lang="en-US" b="1" dirty="0" smtClean="0"/>
              <a:t>7*</a:t>
            </a:r>
            <a:r>
              <a:rPr lang="en-US" b="1" dirty="0" err="1" smtClean="0"/>
              <a:t>BodyWeight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03473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Tutorials – Have the files ready for the lab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www.dropbox.com/s/7b8qvx5ouz0v76m/FETutorials.zip?dl=0</a:t>
            </a:r>
            <a:endParaRPr lang="de-DE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80" y="2128303"/>
            <a:ext cx="2495550" cy="11144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380" y="2563738"/>
            <a:ext cx="2170721" cy="5725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2679196" y="2605462"/>
            <a:ext cx="609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 these </a:t>
            </a:r>
            <a:r>
              <a:rPr lang="en-US" b="1" dirty="0" smtClean="0"/>
              <a:t>before the FE Lab </a:t>
            </a:r>
            <a:r>
              <a:rPr lang="en-US" dirty="0" smtClean="0"/>
              <a:t>if you are a </a:t>
            </a:r>
            <a:r>
              <a:rPr lang="en-US" b="1" dirty="0" smtClean="0"/>
              <a:t>total</a:t>
            </a:r>
            <a:r>
              <a:rPr lang="en-US" dirty="0" smtClean="0"/>
              <a:t> beginner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85" y="3779897"/>
            <a:ext cx="3419475" cy="15906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6285" y="4227506"/>
            <a:ext cx="2722014" cy="7503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3048503" y="4390568"/>
            <a:ext cx="5339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Basic tutorials to do in the first session, </a:t>
            </a:r>
          </a:p>
          <a:p>
            <a:r>
              <a:rPr lang="en-US" dirty="0" smtClean="0"/>
              <a:t>you can read them at home and do them in the lab</a:t>
            </a:r>
            <a:endParaRPr lang="de-DE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256090" y="4087628"/>
            <a:ext cx="1247686" cy="741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73327" y="3902962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page 9-21 description how to fit material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86337" y="3509473"/>
            <a:ext cx="472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p. 12-22 for the</a:t>
            </a:r>
            <a:r>
              <a:rPr lang="en-US" b="1" dirty="0" smtClean="0"/>
              <a:t> advanced </a:t>
            </a:r>
            <a:r>
              <a:rPr lang="en-US" dirty="0" err="1" smtClean="0"/>
              <a:t>Ansys</a:t>
            </a:r>
            <a:r>
              <a:rPr lang="en-US" dirty="0" smtClean="0"/>
              <a:t> User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460079" y="3698201"/>
            <a:ext cx="976439" cy="1633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47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 am done with the tutorials, what now? (For basic users!)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 the simulations with your model or use this</a:t>
            </a:r>
          </a:p>
          <a:p>
            <a:pPr marL="0" indent="0">
              <a:buNone/>
            </a:pPr>
            <a:r>
              <a:rPr lang="de-DE" sz="2000" dirty="0"/>
              <a:t>https://</a:t>
            </a:r>
            <a:r>
              <a:rPr lang="de-DE" sz="2000" dirty="0" smtClean="0"/>
              <a:t>www.dropbox.com/s/j4jg6knwaizlir2/femur.stl?dl=0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The simulation process is the following (Help is provided on the next slides):</a:t>
            </a:r>
          </a:p>
          <a:p>
            <a:pPr marL="0" indent="0">
              <a:buNone/>
            </a:pPr>
            <a:r>
              <a:rPr lang="en-US" sz="2000" dirty="0" smtClean="0"/>
              <a:t>1. Read in the </a:t>
            </a:r>
            <a:r>
              <a:rPr lang="en-US" sz="2000" dirty="0" err="1" smtClean="0"/>
              <a:t>stl</a:t>
            </a:r>
            <a:r>
              <a:rPr lang="en-US" sz="2000" dirty="0" smtClean="0"/>
              <a:t> model and load into Static Structural</a:t>
            </a:r>
          </a:p>
          <a:p>
            <a:pPr marL="0" indent="0">
              <a:buNone/>
            </a:pPr>
            <a:r>
              <a:rPr lang="en-US" sz="2000" dirty="0" smtClean="0"/>
              <a:t>2. Define surface thickness (if necessary of e.g. 4 mm)</a:t>
            </a:r>
          </a:p>
          <a:p>
            <a:pPr marL="0" indent="0">
              <a:buNone/>
            </a:pPr>
            <a:r>
              <a:rPr lang="en-US" sz="2000" dirty="0" smtClean="0"/>
              <a:t>3. Mesh the model. Automatic method, shell mesh should be produced</a:t>
            </a:r>
          </a:p>
          <a:p>
            <a:pPr marL="0" indent="0">
              <a:buNone/>
            </a:pPr>
            <a:r>
              <a:rPr lang="en-US" sz="2000" dirty="0" smtClean="0"/>
              <a:t>4. Create Named selections for fixed </a:t>
            </a:r>
            <a:r>
              <a:rPr lang="en-US" sz="2000" dirty="0" err="1" smtClean="0"/>
              <a:t>b.c.</a:t>
            </a:r>
            <a:r>
              <a:rPr lang="en-US" sz="2000" dirty="0" smtClean="0"/>
              <a:t>, Femur neck and Joint loading location (simplest case is Nodal Force at one node). Create boundary conditions</a:t>
            </a:r>
          </a:p>
          <a:p>
            <a:pPr marL="0" indent="0">
              <a:buNone/>
            </a:pPr>
            <a:r>
              <a:rPr lang="en-US" sz="2000" dirty="0" smtClean="0"/>
              <a:t>5. Create </a:t>
            </a:r>
            <a:r>
              <a:rPr lang="en-US" sz="2000" dirty="0" err="1"/>
              <a:t>h</a:t>
            </a:r>
            <a:r>
              <a:rPr lang="en-US" sz="2000" dirty="0" err="1" smtClean="0"/>
              <a:t>yperelastic</a:t>
            </a:r>
            <a:r>
              <a:rPr lang="en-US" sz="2000" dirty="0" smtClean="0"/>
              <a:t> material through material fitting</a:t>
            </a:r>
          </a:p>
          <a:p>
            <a:pPr marL="0" indent="0">
              <a:buNone/>
            </a:pPr>
            <a:r>
              <a:rPr lang="en-US" sz="2000" dirty="0" smtClean="0"/>
              <a:t>6. Run the simulation for one case. See if it works out. Result evaluation through User Defined Results</a:t>
            </a:r>
          </a:p>
          <a:p>
            <a:pPr marL="0" indent="0">
              <a:buNone/>
            </a:pPr>
            <a:r>
              <a:rPr lang="en-US" sz="2000" dirty="0" smtClean="0"/>
              <a:t>7. Do Mesh Independence then do </a:t>
            </a:r>
            <a:r>
              <a:rPr lang="en-US" sz="2000" b="1" dirty="0" smtClean="0"/>
              <a:t>your study</a:t>
            </a:r>
            <a:r>
              <a:rPr lang="en-US" sz="2000" dirty="0" smtClean="0"/>
              <a:t>!</a:t>
            </a:r>
            <a:endParaRPr lang="de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1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in </a:t>
            </a:r>
            <a:r>
              <a:rPr lang="en-US" dirty="0" err="1" smtClean="0"/>
              <a:t>stl</a:t>
            </a:r>
            <a:r>
              <a:rPr lang="en-US" dirty="0" smtClean="0"/>
              <a:t> file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FE Modeler from WB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85" y="1147635"/>
            <a:ext cx="5379607" cy="3167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348" y="1439430"/>
            <a:ext cx="2736809" cy="2764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3348" y="86725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startup of FE Modeler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80" y="4519917"/>
            <a:ext cx="3691280" cy="1696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9595" y="14394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6997620" y="11442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147110" y="43156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1208391" y="6024435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 like this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95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how setup looks like (cheat slide)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16" y="5651594"/>
            <a:ext cx="1905000" cy="323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1907" y="5490354"/>
            <a:ext cx="6635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you can choose what you want to select (node, edge etc.)</a:t>
            </a:r>
          </a:p>
          <a:p>
            <a:r>
              <a:rPr lang="en-US" dirty="0" smtClean="0"/>
              <a:t>for the named selection step!</a:t>
            </a:r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93" y="1144018"/>
            <a:ext cx="8942614" cy="32371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41875" y="5129211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information for named selections: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485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User Defined Results (How to just evaluate stresses at the femur neck)</a:t>
            </a:r>
            <a:endParaRPr lang="de-D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47" y="737120"/>
            <a:ext cx="3127691" cy="2544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99490"/>
            <a:ext cx="4019550" cy="48672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31821" y="3879791"/>
            <a:ext cx="3750179" cy="2649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6802422" y="423899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</a:t>
            </a:r>
          </a:p>
          <a:p>
            <a:r>
              <a:rPr lang="en-US" dirty="0" smtClean="0"/>
              <a:t>von </a:t>
            </a:r>
            <a:r>
              <a:rPr lang="en-US" dirty="0" err="1" smtClean="0"/>
              <a:t>Mises</a:t>
            </a:r>
            <a:r>
              <a:rPr lang="en-US" dirty="0" smtClean="0"/>
              <a:t> stress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4631821" y="2657742"/>
            <a:ext cx="3959729" cy="4101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5658520" y="2235784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location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67" y="3502530"/>
            <a:ext cx="3216903" cy="2439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9604" y="597814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result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8447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907</Words>
  <Application>Microsoft Office PowerPoint</Application>
  <PresentationFormat>On-screen Show (4:3)</PresentationFormat>
  <Paragraphs>131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Clarity</vt:lpstr>
      <vt:lpstr>Biomechanics</vt:lpstr>
      <vt:lpstr>Practical course structure</vt:lpstr>
      <vt:lpstr>Exact information on basic computation scenario</vt:lpstr>
      <vt:lpstr>Loading information and material parameters</vt:lpstr>
      <vt:lpstr>Tutorials – Have the files ready for the lab</vt:lpstr>
      <vt:lpstr>I am done with the tutorials, what now? (For basic users!)</vt:lpstr>
      <vt:lpstr>How to read in stl file</vt:lpstr>
      <vt:lpstr>This is how setup looks like (cheat slide)</vt:lpstr>
      <vt:lpstr>User Defined Results (How to just evaluate stresses at the femur neck)</vt:lpstr>
      <vt:lpstr>What is mesh independence?</vt:lpstr>
      <vt:lpstr>Suggestions for advanced users</vt:lpstr>
      <vt:lpstr>What about the report?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Leonidas Alexopoulos</dc:creator>
  <cp:lastModifiedBy>neidlin</cp:lastModifiedBy>
  <cp:revision>605</cp:revision>
  <dcterms:created xsi:type="dcterms:W3CDTF">2016-09-01T11:35:04Z</dcterms:created>
  <dcterms:modified xsi:type="dcterms:W3CDTF">2017-12-05T10:39:58Z</dcterms:modified>
</cp:coreProperties>
</file>